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091" r:id="rId3"/>
    <p:sldId id="1096" r:id="rId4"/>
    <p:sldId id="1122" r:id="rId5"/>
    <p:sldId id="1118" r:id="rId6"/>
    <p:sldId id="1117" r:id="rId7"/>
    <p:sldId id="1111" r:id="rId8"/>
    <p:sldId id="1123" r:id="rId9"/>
    <p:sldId id="1126" r:id="rId10"/>
    <p:sldId id="1127" r:id="rId11"/>
    <p:sldId id="1128" r:id="rId12"/>
    <p:sldId id="1129" r:id="rId13"/>
    <p:sldId id="1130" r:id="rId14"/>
    <p:sldId id="1124" r:id="rId15"/>
    <p:sldId id="1125" r:id="rId16"/>
    <p:sldId id="1131" r:id="rId17"/>
    <p:sldId id="1132" r:id="rId18"/>
    <p:sldId id="1133" r:id="rId19"/>
    <p:sldId id="1134" r:id="rId20"/>
    <p:sldId id="1135" r:id="rId21"/>
    <p:sldId id="1136" r:id="rId22"/>
    <p:sldId id="1137" r:id="rId23"/>
    <p:sldId id="1139" r:id="rId24"/>
    <p:sldId id="1146" r:id="rId25"/>
    <p:sldId id="1147" r:id="rId26"/>
    <p:sldId id="1140" r:id="rId27"/>
    <p:sldId id="1141" r:id="rId28"/>
    <p:sldId id="1142"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E3F2E7"/>
    <a:srgbClr val="FFFFFF"/>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6379" autoAdjust="0"/>
  </p:normalViewPr>
  <p:slideViewPr>
    <p:cSldViewPr>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a:t>
            </a:r>
            <a:r>
              <a:rPr lang="en-US" altLang="zh-CN" sz="2000" baseline="0" dirty="0" smtClean="0">
                <a:solidFill>
                  <a:prstClr val="black"/>
                </a:solidFill>
                <a:latin typeface="楷体" panose="02010609060101010101" pitchFamily="49" charset="-122"/>
                <a:ea typeface="楷体" panose="02010609060101010101" pitchFamily="49" charset="-122"/>
              </a:rPr>
              <a:t> </a:t>
            </a:r>
            <a:r>
              <a:rPr lang="zh-CN" altLang="en-US" sz="2000" baseline="0" dirty="0" smtClean="0">
                <a:solidFill>
                  <a:prstClr val="black"/>
                </a:solidFill>
                <a:latin typeface="楷体" panose="02010609060101010101" pitchFamily="49" charset="-122"/>
                <a:ea typeface="楷体" panose="02010609060101010101" pitchFamily="49" charset="-122"/>
              </a:rPr>
              <a:t>第二册</a:t>
            </a:r>
            <a:r>
              <a:rPr lang="en-US" altLang="zh-CN" sz="2000" dirty="0" smtClean="0">
                <a:solidFill>
                  <a:prstClr val="black"/>
                </a:solidFill>
                <a:latin typeface="楷体" panose="02010609060101010101" pitchFamily="49" charset="-122"/>
                <a:ea typeface="楷体" panose="02010609060101010101" pitchFamily="49" charset="-122"/>
              </a:rPr>
              <a:t> 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mn-lt"/>
                <a:ea typeface="微软雅黑" panose="020B0503020204020204" pitchFamily="34" charset="-122"/>
                <a:cs typeface="微软雅黑" panose="020B0503020204020204" pitchFamily="34" charset="-122"/>
              </a:rPr>
              <a:t>7</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氮与社会可持续发展</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含氮化合物的合理使用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8326;FounderCES"/>
          <p:cNvPicPr/>
          <p:nvPr/>
        </p:nvPicPr>
        <p:blipFill>
          <a:blip r:embed="rId2"/>
          <a:stretch>
            <a:fillRect/>
          </a:stretch>
        </p:blipFill>
        <p:spPr>
          <a:xfrm>
            <a:off x="429930" y="838044"/>
            <a:ext cx="840740" cy="299720"/>
          </a:xfrm>
          <a:prstGeom prst="rect">
            <a:avLst/>
          </a:prstGeom>
        </p:spPr>
      </p:pic>
      <p:sp>
        <p:nvSpPr>
          <p:cNvPr id="3" name="内容占位符 2"/>
          <p:cNvSpPr>
            <a:spLocks noGrp="1"/>
          </p:cNvSpPr>
          <p:nvPr>
            <p:ph idx="1"/>
          </p:nvPr>
        </p:nvSpPr>
        <p:spPr>
          <a:xfrm>
            <a:off x="360854" y="620688"/>
            <a:ext cx="11485848" cy="2238241"/>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受热易分解生成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但在试管口附近两者又能重新结合生成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中将浓氨水滴加到生石灰中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生石灰与水反应放热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使氨气逸出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可用于制取少量氨气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中的漏斗放置过低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不能防止倒吸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漏斗口应与液面相平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中的试管口应放一团棉花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clrChange>
              <a:clrFrom>
                <a:srgbClr val="FFFFFF"/>
              </a:clrFrom>
              <a:clrTo>
                <a:srgbClr val="FFFFFF">
                  <a:alpha val="0"/>
                </a:srgbClr>
              </a:clrTo>
            </a:clrChange>
          </a:blip>
          <a:stretch>
            <a:fillRect/>
          </a:stretch>
        </p:blipFill>
        <p:spPr>
          <a:xfrm>
            <a:off x="3286894" y="2780928"/>
            <a:ext cx="4896544" cy="3868152"/>
          </a:xfrm>
          <a:prstGeom prst="rect">
            <a:avLst/>
          </a:prstGeom>
        </p:spPr>
      </p:pic>
    </p:spTree>
    <p:extLst>
      <p:ext uri="{BB962C8B-B14F-4D97-AF65-F5344CB8AC3E}">
        <p14:creationId xmlns:p14="http://schemas.microsoft.com/office/powerpoint/2010/main" val="2631583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是中学化学中唯一能使湿润的红色石蕊试纸变蓝的气体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实验中常利用此性质检验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的存在</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顿有所悟.eps" descr="id:2147488340;FounderCES"/>
          <p:cNvPicPr/>
          <p:nvPr/>
        </p:nvPicPr>
        <p:blipFill>
          <a:blip r:embed="rId2"/>
          <a:stretch>
            <a:fillRect/>
          </a:stretch>
        </p:blipFill>
        <p:spPr>
          <a:xfrm>
            <a:off x="406574" y="886405"/>
            <a:ext cx="1667510" cy="365760"/>
          </a:xfrm>
          <a:prstGeom prst="rect">
            <a:avLst/>
          </a:prstGeom>
        </p:spPr>
      </p:pic>
    </p:spTree>
    <p:extLst>
      <p:ext uri="{BB962C8B-B14F-4D97-AF65-F5344CB8AC3E}">
        <p14:creationId xmlns:p14="http://schemas.microsoft.com/office/powerpoint/2010/main" val="4211533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88347;FounderCES"/>
          <p:cNvPicPr/>
          <p:nvPr/>
        </p:nvPicPr>
        <p:blipFill>
          <a:blip r:embed="rId2"/>
          <a:stretch>
            <a:fillRect/>
          </a:stretch>
        </p:blipFill>
        <p:spPr>
          <a:xfrm>
            <a:off x="436011" y="921777"/>
            <a:ext cx="1203325" cy="387350"/>
          </a:xfrm>
          <a:prstGeom prst="rect">
            <a:avLst/>
          </a:prstGeom>
        </p:spPr>
      </p:pic>
      <p:pic>
        <p:nvPicPr>
          <p:cNvPr id="5" name="24答案.eps" descr="id:2147488361;FounderCES"/>
          <p:cNvPicPr/>
          <p:nvPr/>
        </p:nvPicPr>
        <p:blipFill>
          <a:blip r:embed="rId3"/>
          <a:stretch>
            <a:fillRect/>
          </a:stretch>
        </p:blipFill>
        <p:spPr>
          <a:xfrm>
            <a:off x="436011" y="4188237"/>
            <a:ext cx="840740" cy="299720"/>
          </a:xfrm>
          <a:prstGeom prst="rect">
            <a:avLst/>
          </a:prstGeom>
        </p:spPr>
      </p:pic>
      <p:sp>
        <p:nvSpPr>
          <p:cNvPr id="7" name="内容占位符 6"/>
          <p:cNvSpPr>
            <a:spLocks noGrp="1"/>
          </p:cNvSpPr>
          <p:nvPr>
            <p:ph idx="1"/>
          </p:nvPr>
        </p:nvSpPr>
        <p:spPr>
          <a:xfrm>
            <a:off x="360854" y="764704"/>
            <a:ext cx="11485848" cy="3416320"/>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有关氨气的制取、干燥、收集和吸收的实验装置或操作，能达到目的的是（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用装置甲制取氨气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用装置乙干燥氨气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用装置丙收集氨气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用装置丁吸收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4"/>
          <a:stretch>
            <a:fillRect/>
          </a:stretch>
        </p:blipFill>
        <p:spPr>
          <a:xfrm>
            <a:off x="3430910" y="1898698"/>
            <a:ext cx="4070096" cy="2156022"/>
          </a:xfrm>
          <a:prstGeom prst="rect">
            <a:avLst/>
          </a:prstGeom>
        </p:spPr>
      </p:pic>
      <p:pic>
        <p:nvPicPr>
          <p:cNvPr id="8" name="图片 7"/>
          <p:cNvPicPr>
            <a:picLocks noChangeAspect="1"/>
          </p:cNvPicPr>
          <p:nvPr/>
        </p:nvPicPr>
        <p:blipFill>
          <a:blip r:embed="rId5"/>
          <a:stretch>
            <a:fillRect/>
          </a:stretch>
        </p:blipFill>
        <p:spPr>
          <a:xfrm>
            <a:off x="7509863" y="2108007"/>
            <a:ext cx="4336839" cy="1737403"/>
          </a:xfrm>
          <a:prstGeom prst="rect">
            <a:avLst/>
          </a:prstGeom>
        </p:spPr>
      </p:pic>
      <p:sp>
        <p:nvSpPr>
          <p:cNvPr id="9" name="矩形 8"/>
          <p:cNvSpPr/>
          <p:nvPr/>
        </p:nvSpPr>
        <p:spPr>
          <a:xfrm>
            <a:off x="1435594" y="4014931"/>
            <a:ext cx="407484"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5538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8354;FounderCES"/>
          <p:cNvPicPr/>
          <p:nvPr/>
        </p:nvPicPr>
        <p:blipFill>
          <a:blip r:embed="rId2"/>
          <a:stretch>
            <a:fillRect/>
          </a:stretch>
        </p:blipFill>
        <p:spPr>
          <a:xfrm>
            <a:off x="478582" y="980728"/>
            <a:ext cx="840740" cy="299720"/>
          </a:xfrm>
          <a:prstGeom prst="rect">
            <a:avLst/>
          </a:prstGeom>
        </p:spPr>
      </p:pic>
      <p:sp>
        <p:nvSpPr>
          <p:cNvPr id="4" name="内容占位符 3"/>
          <p:cNvSpPr>
            <a:spLocks noGrp="1"/>
          </p:cNvSpPr>
          <p:nvPr>
            <p:ph idx="1"/>
          </p:nvPr>
        </p:nvSpPr>
        <p:spPr>
          <a:xfrm>
            <a:off x="360854" y="764704"/>
            <a:ext cx="11485848" cy="2308324"/>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氯化铵和氢氧化钙的混合物制取氨气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试管口应略向下倾斜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氨气是碱性气体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浓硫酸能和氨气反应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不能用浓硫酸干燥氨气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氨气的密度小于空气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应用向下排空气法收集氨气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氨气应从短管进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氨气极易溶于水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但不溶于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用装置丁吸收氨气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可以防止倒吸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5676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020844"/>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氮</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氧化物对环境的影响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光化学烟雾的形成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）汽车尾气排放的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被空气中的氧气氧化为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）在日光照射下，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经过复杂的反应生成臭氧（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）臭氧与空气中的氮氧化物和一些碳氢化合物在紫外线的照射下发生作用后，产生了一种有毒的烟雾，人们称它为光化学烟雾。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020844"/>
              </a:xfrm>
              <a:blipFill>
                <a:blip r:embed="rId2"/>
                <a:stretch>
                  <a:fillRect l="-796" r="-849"/>
                </a:stretch>
              </a:blipFill>
            </p:spPr>
            <p:txBody>
              <a:bodyPr/>
              <a:lstStyle/>
              <a:p>
                <a:r>
                  <a:rPr lang="zh-CN" altLang="en-US">
                    <a:noFill/>
                  </a:rPr>
                  <a:t> </a:t>
                </a:r>
              </a:p>
            </p:txBody>
          </p:sp>
        </mc:Fallback>
      </mc:AlternateContent>
      <p:pic>
        <p:nvPicPr>
          <p:cNvPr id="4" name="要点2.eps" descr="id:2147489316;FounderCES"/>
          <p:cNvPicPr/>
          <p:nvPr/>
        </p:nvPicPr>
        <p:blipFill>
          <a:blip r:embed="rId3"/>
          <a:stretch>
            <a:fillRect/>
          </a:stretch>
        </p:blipFill>
        <p:spPr>
          <a:xfrm>
            <a:off x="432862" y="908720"/>
            <a:ext cx="1125840" cy="360040"/>
          </a:xfrm>
          <a:prstGeom prst="rect">
            <a:avLst/>
          </a:prstGeom>
        </p:spPr>
      </p:pic>
    </p:spTree>
    <p:extLst>
      <p:ext uri="{BB962C8B-B14F-4D97-AF65-F5344CB8AC3E}">
        <p14:creationId xmlns:p14="http://schemas.microsoft.com/office/powerpoint/2010/main" val="3842894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757795"/>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硝酸型酸雨的形成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在放电条件下，空气中的氮气能与氧气发生反应，生成一氧化氮，一氧化氮在空气中很不稳定，易被空气中的氧气氧化生成二氧化氮，二氧化氮与水反应生成硝酸。</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放电</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雾霾的形成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含有氮元素的物质的过度排放，导致它们在大气、土壤、水体中富集，在一定程度上促进了雾霾的形成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757795"/>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55865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尾气（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）是城市空气的污染源之一，治理方法之一是在汽车的排气管上装一个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催化转化器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，它能使一氧化碳与一氧化氮反应生成可参与大气生态循环的无毒气体，并促进二氧化硫的转化。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）汽车尾气中导致酸雨形成的主要物质是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89323;FounderCES"/>
          <p:cNvPicPr/>
          <p:nvPr/>
        </p:nvPicPr>
        <p:blipFill>
          <a:blip r:embed="rId2"/>
          <a:stretch>
            <a:fillRect/>
          </a:stretch>
        </p:blipFill>
        <p:spPr>
          <a:xfrm>
            <a:off x="478582" y="908720"/>
            <a:ext cx="1203325" cy="387350"/>
          </a:xfrm>
          <a:prstGeom prst="rect">
            <a:avLst/>
          </a:prstGeom>
        </p:spPr>
      </p:pic>
      <p:pic>
        <p:nvPicPr>
          <p:cNvPr id="5" name="24答案.eps" descr="id:2147489337;FounderCES"/>
          <p:cNvPicPr/>
          <p:nvPr/>
        </p:nvPicPr>
        <p:blipFill>
          <a:blip r:embed="rId3"/>
          <a:stretch>
            <a:fillRect/>
          </a:stretch>
        </p:blipFill>
        <p:spPr>
          <a:xfrm>
            <a:off x="478582" y="3122398"/>
            <a:ext cx="840740" cy="299720"/>
          </a:xfrm>
          <a:prstGeom prst="rect">
            <a:avLst/>
          </a:prstGeom>
        </p:spPr>
      </p:pic>
      <p:sp>
        <p:nvSpPr>
          <p:cNvPr id="2" name="矩形 1"/>
          <p:cNvSpPr/>
          <p:nvPr/>
        </p:nvSpPr>
        <p:spPr>
          <a:xfrm>
            <a:off x="1486694" y="3041425"/>
            <a:ext cx="1778051" cy="461665"/>
          </a:xfrm>
          <a:prstGeom prst="rect">
            <a:avLst/>
          </a:prstGeom>
        </p:spPr>
        <p:txBody>
          <a:bodyPr wrap="none">
            <a:spAutoFit/>
          </a:bodyPr>
          <a:lstStyle/>
          <a:p>
            <a:r>
              <a:rPr lang="en-US" altLang="zh-CN" sz="2400">
                <a:solidFill>
                  <a:srgbClr val="000000"/>
                </a:solidFill>
              </a:rPr>
              <a:t>SO</a:t>
            </a:r>
            <a:r>
              <a:rPr lang="en-US" altLang="zh-CN" sz="2400" baseline="-25000">
                <a:solidFill>
                  <a:srgbClr val="000000"/>
                </a:solidFill>
              </a:rPr>
              <a:t>2</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rPr>
              <a:t>NO</a:t>
            </a:r>
            <a:r>
              <a:rPr lang="zh-CN" altLang="zh-CN" sz="2400">
                <a:solidFill>
                  <a:srgbClr val="000000"/>
                </a:solidFill>
                <a:cs typeface="Times New Roman" panose="02020603050405020304" pitchFamily="18" charset="0"/>
              </a:rPr>
              <a:t>　</a:t>
            </a:r>
            <a:endParaRPr lang="zh-CN" altLang="en-US"/>
          </a:p>
        </p:txBody>
      </p:sp>
    </p:spTree>
    <p:extLst>
      <p:ext uri="{BB962C8B-B14F-4D97-AF65-F5344CB8AC3E}">
        <p14:creationId xmlns:p14="http://schemas.microsoft.com/office/powerpoint/2010/main" val="2767942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）写出在催化剂的作用下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反应的化学方程式：</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9337;FounderCES"/>
          <p:cNvPicPr/>
          <p:nvPr/>
        </p:nvPicPr>
        <p:blipFill>
          <a:blip r:embed="rId2"/>
          <a:stretch>
            <a:fillRect/>
          </a:stretch>
        </p:blipFill>
        <p:spPr>
          <a:xfrm>
            <a:off x="429930" y="1670267"/>
            <a:ext cx="840740" cy="299720"/>
          </a:xfrm>
          <a:prstGeom prst="rect">
            <a:avLst/>
          </a:prstGeom>
        </p:spPr>
      </p:pic>
      <mc:AlternateContent xmlns:mc="http://schemas.openxmlformats.org/markup-compatibility/2006" xmlns:a14="http://schemas.microsoft.com/office/drawing/2010/main">
        <mc:Choice Requires="a14">
          <p:sp>
            <p:nvSpPr>
              <p:cNvPr id="2" name="矩形 1"/>
              <p:cNvSpPr/>
              <p:nvPr/>
            </p:nvSpPr>
            <p:spPr>
              <a:xfrm>
                <a:off x="1486694" y="1369505"/>
                <a:ext cx="4310795" cy="763351"/>
              </a:xfrm>
              <a:prstGeom prst="rect">
                <a:avLst/>
              </a:prstGeom>
            </p:spPr>
            <p:txBody>
              <a:bodyPr wrap="none">
                <a:spAutoFit/>
              </a:bodyPr>
              <a:lstStyle/>
              <a:p>
                <a:r>
                  <a:rPr lang="en-US" altLang="zh-CN" sz="2400" smtClean="0">
                    <a:solidFill>
                      <a:schemeClr val="tx1"/>
                    </a:solidFill>
                  </a:rPr>
                  <a:t>2CO</a:t>
                </a:r>
                <a:r>
                  <a:rPr lang="zh-CN" altLang="zh-CN" sz="2400">
                    <a:solidFill>
                      <a:schemeClr val="tx1"/>
                    </a:solidFill>
                    <a:cs typeface="Times New Roman" panose="02020603050405020304" pitchFamily="18" charset="0"/>
                  </a:rPr>
                  <a:t>＋</a:t>
                </a:r>
                <a:r>
                  <a:rPr lang="en-US" altLang="zh-CN" sz="2400">
                    <a:solidFill>
                      <a:schemeClr val="tx1"/>
                    </a:solidFill>
                  </a:rPr>
                  <a:t>2NO</a:t>
                </a:r>
                <a14:m>
                  <m:oMath xmlns:m="http://schemas.openxmlformats.org/officeDocument/2006/math">
                    <m:f>
                      <m:fPr>
                        <m:ctrlPr>
                          <a:rPr lang="zh-CN" altLang="zh-CN" sz="2400" i="1">
                            <a:solidFill>
                              <a:schemeClr val="tx1"/>
                            </a:solidFill>
                            <a:uFill>
                              <a:solidFill>
                                <a:srgbClr val="000000"/>
                              </a:solidFill>
                            </a:uFill>
                            <a:latin typeface="Cambria Math" panose="02040503050406030204" pitchFamily="18" charset="0"/>
                            <a:ea typeface="Cambria Math" panose="02040503050406030204" pitchFamily="18" charset="0"/>
                          </a:rPr>
                        </m:ctrlPr>
                      </m:fPr>
                      <m:num>
                        <m:bar>
                          <m:barPr>
                            <m:ctrlPr>
                              <a:rPr lang="zh-CN" altLang="zh-CN" sz="2400" i="1">
                                <a:solidFill>
                                  <a:schemeClr val="tx1"/>
                                </a:solidFill>
                                <a:uFill>
                                  <a:solidFill>
                                    <a:srgbClr val="000000"/>
                                  </a:solidFill>
                                </a:uFill>
                                <a:latin typeface="Cambria Math" panose="02040503050406030204" pitchFamily="18" charset="0"/>
                                <a:ea typeface="Cambria Math" panose="02040503050406030204" pitchFamily="18" charset="0"/>
                              </a:rPr>
                            </m:ctrlPr>
                          </m:barPr>
                          <m:e>
                            <m:r>
                              <a:rPr lang="zh-CN" altLang="zh-CN" sz="2400">
                                <a:solidFill>
                                  <a:schemeClr val="tx1"/>
                                </a:solidFill>
                                <a:latin typeface="Cambria Math" panose="02040503050406030204" pitchFamily="18" charset="0"/>
                                <a:cs typeface="Times New Roman" panose="02020603050405020304" pitchFamily="18" charset="0"/>
                              </a:rPr>
                              <m:t>催化剂</m:t>
                            </m:r>
                          </m:e>
                        </m:bar>
                      </m:num>
                      <m:den>
                        <m:r>
                          <a:rPr lang="en-US" altLang="zh-CN" sz="2400">
                            <a:solidFill>
                              <a:schemeClr val="tx1"/>
                            </a:solidFill>
                            <a:latin typeface="Cambria Math" panose="02040503050406030204" pitchFamily="18" charset="0"/>
                            <a:cs typeface="Times New Roman" panose="02020603050405020304" pitchFamily="18" charset="0"/>
                          </a:rPr>
                          <m:t> </m:t>
                        </m:r>
                      </m:den>
                    </m:f>
                  </m:oMath>
                </a14:m>
                <a:r>
                  <a:rPr lang="en-US" altLang="zh-CN" sz="2400">
                    <a:solidFill>
                      <a:schemeClr val="tx1"/>
                    </a:solidFill>
                  </a:rPr>
                  <a:t>N</a:t>
                </a:r>
                <a:r>
                  <a:rPr lang="en-US" altLang="zh-CN" sz="2400" baseline="-25000">
                    <a:solidFill>
                      <a:schemeClr val="tx1"/>
                    </a:solidFill>
                  </a:rPr>
                  <a:t>2</a:t>
                </a:r>
                <a:r>
                  <a:rPr lang="zh-CN" altLang="zh-CN" sz="2400">
                    <a:solidFill>
                      <a:schemeClr val="tx1"/>
                    </a:solidFill>
                    <a:cs typeface="Times New Roman" panose="02020603050405020304" pitchFamily="18" charset="0"/>
                  </a:rPr>
                  <a:t>＋</a:t>
                </a:r>
                <a:r>
                  <a:rPr lang="en-US" altLang="zh-CN" sz="2400">
                    <a:solidFill>
                      <a:schemeClr val="tx1"/>
                    </a:solidFill>
                  </a:rPr>
                  <a:t>2CO</a:t>
                </a:r>
                <a:r>
                  <a:rPr lang="en-US" altLang="zh-CN" sz="2400" baseline="-25000">
                    <a:solidFill>
                      <a:schemeClr val="tx1"/>
                    </a:solidFill>
                  </a:rPr>
                  <a:t>2</a:t>
                </a:r>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xmlns="">
          <p:sp>
            <p:nvSpPr>
              <p:cNvPr id="2" name="矩形 1"/>
              <p:cNvSpPr>
                <a:spLocks noRot="1" noChangeAspect="1" noMove="1" noResize="1" noEditPoints="1" noAdjustHandles="1" noChangeArrowheads="1" noChangeShapeType="1" noTextEdit="1"/>
              </p:cNvSpPr>
              <p:nvPr/>
            </p:nvSpPr>
            <p:spPr>
              <a:xfrm>
                <a:off x="1486694" y="1369505"/>
                <a:ext cx="4310795" cy="763351"/>
              </a:xfrm>
              <a:prstGeom prst="rect">
                <a:avLst/>
              </a:prstGeom>
              <a:blipFill>
                <a:blip r:embed="rId3"/>
                <a:stretch>
                  <a:fillRect l="-2263" b="-7200"/>
                </a:stretch>
              </a:blipFill>
            </p:spPr>
            <p:txBody>
              <a:bodyPr/>
              <a:lstStyle/>
              <a:p>
                <a:r>
                  <a:rPr lang="zh-CN" altLang="en-US">
                    <a:noFill/>
                  </a:rPr>
                  <a:t> </a:t>
                </a:r>
              </a:p>
            </p:txBody>
          </p:sp>
        </mc:Fallback>
      </mc:AlternateContent>
      <p:pic>
        <p:nvPicPr>
          <p:cNvPr id="5" name="24解析.eps" descr="id:2147489330;FounderCES"/>
          <p:cNvPicPr/>
          <p:nvPr/>
        </p:nvPicPr>
        <p:blipFill>
          <a:blip r:embed="rId4"/>
          <a:stretch>
            <a:fillRect/>
          </a:stretch>
        </p:blipFill>
        <p:spPr>
          <a:xfrm>
            <a:off x="414637" y="2282064"/>
            <a:ext cx="840740" cy="299720"/>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414638" y="2060848"/>
                <a:ext cx="11297192" cy="1652888"/>
              </a:xfrm>
              <a:prstGeom prst="rect">
                <a:avLst/>
              </a:prstGeom>
            </p:spPr>
            <p:txBody>
              <a:bodyPr wrap="square">
                <a:spAutoFit/>
              </a:bodyPr>
              <a:lstStyle/>
              <a:p>
                <a:pPr algn="just">
                  <a:lnSpc>
                    <a:spcPct val="150000"/>
                  </a:lnSpc>
                  <a:spcAft>
                    <a:spcPts val="0"/>
                  </a:spcAft>
                  <a:tabLst>
                    <a:tab pos="594106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从</a:t>
                </a:r>
                <a:r>
                  <a:rPr lang="en-US" altLang="zh-CN" sz="2400">
                    <a:solidFill>
                      <a:srgbClr val="000000"/>
                    </a:solidFill>
                    <a:latin typeface="楷体" panose="02010609060101010101" pitchFamily="49"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它能使一氧化碳与一氧化氮反应生成可参与大气生态循环的无毒气体</a:t>
                </a:r>
                <a:r>
                  <a:rPr lang="en-US" altLang="zh-CN" sz="2400">
                    <a:solidFill>
                      <a:srgbClr val="000000"/>
                    </a:solidFill>
                    <a:latin typeface="楷体" panose="02010609060101010101" pitchFamily="49"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的叙述中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可推出该反应为</a:t>
                </a:r>
                <a:r>
                  <a:rPr lang="en-US" altLang="zh-CN" sz="2400">
                    <a:solidFill>
                      <a:srgbClr val="000000"/>
                    </a:solidFill>
                    <a:cs typeface="Times New Roman" panose="02020603050405020304" pitchFamily="18" charset="0"/>
                  </a:rPr>
                  <a:t>2CO</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2NO</a:t>
                </a:r>
                <a14:m>
                  <m:oMath xmlns:m="http://schemas.openxmlformats.org/officeDocument/2006/math">
                    <m:f>
                      <m:fPr>
                        <m:ctrlPr>
                          <a:rPr lang="zh-CN" altLang="zh-CN" sz="2400"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sz="2400">
                                <a:solidFill>
                                  <a:srgbClr val="000000"/>
                                </a:solidFill>
                                <a:latin typeface="Cambria Math" panose="02040503050406030204" pitchFamily="18" charset="0"/>
                                <a:cs typeface="Times New Roman" panose="02020603050405020304" pitchFamily="18" charset="0"/>
                              </a:rPr>
                              <m:t>催化剂</m:t>
                            </m:r>
                          </m:e>
                        </m:bar>
                      </m:num>
                      <m:den>
                        <m:r>
                          <a:rPr lang="en-US" altLang="zh-CN" sz="2400">
                            <a:solidFill>
                              <a:srgbClr val="000000"/>
                            </a:solidFill>
                            <a:latin typeface="Cambria Math" panose="02040503050406030204" pitchFamily="18" charset="0"/>
                            <a:cs typeface="Times New Roman" panose="02020603050405020304" pitchFamily="18" charset="0"/>
                          </a:rPr>
                          <m:t> </m:t>
                        </m:r>
                      </m:den>
                    </m:f>
                  </m:oMath>
                </a14:m>
                <a:r>
                  <a:rPr lang="en-US" altLang="zh-CN" sz="2400">
                    <a:solidFill>
                      <a:srgbClr val="000000"/>
                    </a:solidFill>
                    <a:cs typeface="Times New Roman" panose="02020603050405020304" pitchFamily="18" charset="0"/>
                  </a:rPr>
                  <a:t>N</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2CO</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xmlns="">
          <p:sp>
            <p:nvSpPr>
              <p:cNvPr id="6" name="矩形 5"/>
              <p:cNvSpPr>
                <a:spLocks noRot="1" noChangeAspect="1" noMove="1" noResize="1" noEditPoints="1" noAdjustHandles="1" noChangeArrowheads="1" noChangeShapeType="1" noTextEdit="1"/>
              </p:cNvSpPr>
              <p:nvPr/>
            </p:nvSpPr>
            <p:spPr>
              <a:xfrm>
                <a:off x="414638" y="2060848"/>
                <a:ext cx="11297192" cy="1652888"/>
              </a:xfrm>
              <a:prstGeom prst="rect">
                <a:avLst/>
              </a:prstGeom>
              <a:blipFill>
                <a:blip r:embed="rId5"/>
                <a:stretch>
                  <a:fillRect l="-809" r="-86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0282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催化转化器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的缺点是在一定程度上提高了排放废气的酸度，有可能促进酸雨的形成，其原因是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9337;FounderCES"/>
          <p:cNvPicPr/>
          <p:nvPr/>
        </p:nvPicPr>
        <p:blipFill>
          <a:blip r:embed="rId2"/>
          <a:stretch>
            <a:fillRect/>
          </a:stretch>
        </p:blipFill>
        <p:spPr>
          <a:xfrm>
            <a:off x="478582" y="1988840"/>
            <a:ext cx="840740" cy="299720"/>
          </a:xfrm>
          <a:prstGeom prst="rect">
            <a:avLst/>
          </a:prstGeom>
        </p:spPr>
      </p:pic>
      <mc:AlternateContent xmlns:mc="http://schemas.openxmlformats.org/markup-compatibility/2006" xmlns:a14="http://schemas.microsoft.com/office/drawing/2010/main">
        <mc:Choice Requires="a14">
          <p:sp>
            <p:nvSpPr>
              <p:cNvPr id="5" name="矩形 4"/>
              <p:cNvSpPr/>
              <p:nvPr/>
            </p:nvSpPr>
            <p:spPr>
              <a:xfrm>
                <a:off x="360854" y="1772816"/>
                <a:ext cx="11422984" cy="1317412"/>
              </a:xfrm>
              <a:prstGeom prst="rect">
                <a:avLst/>
              </a:prstGeom>
            </p:spPr>
            <p:txBody>
              <a:bodyPr wrap="square">
                <a:spAutoFit/>
              </a:bodyPr>
              <a:lstStyle/>
              <a:p>
                <a:pPr algn="just">
                  <a:lnSpc>
                    <a:spcPct val="150000"/>
                  </a:lnSpc>
                  <a:spcAft>
                    <a:spcPts val="0"/>
                  </a:spcAft>
                  <a:tabLst>
                    <a:tab pos="594106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由于</a:t>
                </a:r>
                <a:r>
                  <a:rPr lang="zh-CN" altLang="zh-CN" sz="2400">
                    <a:solidFill>
                      <a:srgbClr val="000000"/>
                    </a:solidFill>
                    <a:ea typeface="楷体" panose="02010609060101010101" pitchFamily="49" charset="-122"/>
                    <a:cs typeface="Times New Roman" panose="02020603050405020304" pitchFamily="18" charset="0"/>
                  </a:rPr>
                  <a:t>促进了</a:t>
                </a:r>
                <a:r>
                  <a:rPr lang="en-US" altLang="zh-CN" sz="2400">
                    <a:solidFill>
                      <a:srgbClr val="000000"/>
                    </a:solidFill>
                    <a:cs typeface="Times New Roman" panose="02020603050405020304" pitchFamily="18" charset="0"/>
                  </a:rPr>
                  <a:t>SO</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的转化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导致生成的</a:t>
                </a:r>
                <a:r>
                  <a:rPr lang="en-US" altLang="zh-CN" sz="2400">
                    <a:solidFill>
                      <a:srgbClr val="000000"/>
                    </a:solidFill>
                    <a:cs typeface="Times New Roman" panose="02020603050405020304" pitchFamily="18" charset="0"/>
                  </a:rPr>
                  <a:t>SO</a:t>
                </a:r>
                <a:r>
                  <a:rPr lang="en-US" altLang="zh-CN" sz="2400" baseline="-250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增多</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SO</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a:t>
                </a:r>
                <a14:m>
                  <m:oMath xmlns:m="http://schemas.openxmlformats.org/officeDocument/2006/math">
                    <m:f>
                      <m:fPr>
                        <m:ctrlPr>
                          <a:rPr lang="zh-CN" altLang="zh-CN" sz="2400"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i="1">
                            <a:solidFill>
                              <a:srgbClr val="000000"/>
                            </a:solidFill>
                            <a:latin typeface="Cambria Math" panose="02040503050406030204" pitchFamily="18" charset="0"/>
                            <a:cs typeface="Times New Roman" panose="02020603050405020304" pitchFamily="18" charset="0"/>
                          </a:rPr>
                          <m:t> </m:t>
                        </m:r>
                      </m:den>
                    </m:f>
                  </m:oMath>
                </a14:m>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SO</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提高了废气的酸度</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促进酸雨的形成</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360854" y="1772816"/>
                <a:ext cx="11422984" cy="1317412"/>
              </a:xfrm>
              <a:prstGeom prst="rect">
                <a:avLst/>
              </a:prstGeom>
              <a:blipFill>
                <a:blip r:embed="rId3"/>
                <a:stretch>
                  <a:fillRect l="-800" r="-854" b="-32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0560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）下列各项措施，有利于缓解城市空气污染的有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充分利用太阳能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减少能源消耗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使用电动车辆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减少汽油消耗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植树种草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绿化环境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用天然气替代燃煤炉和木炭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342678" y="3479503"/>
            <a:ext cx="1058303"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ABCD</a:t>
            </a:r>
            <a:endParaRPr lang="zh-CN" altLang="zh-CN" sz="1050">
              <a:solidFill>
                <a:srgbClr val="000000"/>
              </a:solidFill>
              <a:cs typeface="Times New Roman" panose="02020603050405020304" pitchFamily="18" charset="0"/>
            </a:endParaRPr>
          </a:p>
        </p:txBody>
      </p:sp>
      <p:pic>
        <p:nvPicPr>
          <p:cNvPr id="5" name="24答案.eps" descr="id:2147489337;FounderCES"/>
          <p:cNvPicPr/>
          <p:nvPr/>
        </p:nvPicPr>
        <p:blipFill>
          <a:blip r:embed="rId2"/>
          <a:stretch>
            <a:fillRect/>
          </a:stretch>
        </p:blipFill>
        <p:spPr>
          <a:xfrm>
            <a:off x="383009" y="3668469"/>
            <a:ext cx="840740" cy="299720"/>
          </a:xfrm>
          <a:prstGeom prst="rect">
            <a:avLst/>
          </a:prstGeom>
        </p:spPr>
      </p:pic>
      <p:sp>
        <p:nvSpPr>
          <p:cNvPr id="6" name="矩形 5"/>
          <p:cNvSpPr/>
          <p:nvPr/>
        </p:nvSpPr>
        <p:spPr>
          <a:xfrm>
            <a:off x="360854" y="4005064"/>
            <a:ext cx="11422984" cy="2308324"/>
          </a:xfrm>
          <a:prstGeom prst="rect">
            <a:avLst/>
          </a:prstGeom>
        </p:spPr>
        <p:txBody>
          <a:bodyPr wrap="square">
            <a:spAutoFit/>
          </a:bodyPr>
          <a:lstStyle/>
          <a:p>
            <a:pPr algn="just">
              <a:lnSpc>
                <a:spcPct val="150000"/>
              </a:lnSpc>
              <a:spcAft>
                <a:spcPts val="0"/>
              </a:spcAft>
              <a:tabLst>
                <a:tab pos="594106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充分</a:t>
            </a:r>
            <a:r>
              <a:rPr lang="zh-CN" altLang="zh-CN" sz="2400">
                <a:solidFill>
                  <a:srgbClr val="000000"/>
                </a:solidFill>
                <a:ea typeface="楷体" panose="02010609060101010101" pitchFamily="49" charset="-122"/>
                <a:cs typeface="Times New Roman" panose="02020603050405020304" pitchFamily="18" charset="0"/>
              </a:rPr>
              <a:t>利用太阳能</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减少能源消耗</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能减少空气污染物的排放</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正确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使用电动车辆</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减少汽油消耗</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能减少空气污染物的排放</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正确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植树种草</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绿化环境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有利于缓解城市空气污染</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正确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用天然气替代燃煤炉和木炭烧烤</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能减少空气污染物的排放</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正确。</a:t>
            </a:r>
            <a:endParaRPr lang="zh-CN" altLang="zh-CN" sz="1050">
              <a:solidFill>
                <a:srgbClr val="000000"/>
              </a:solidFill>
              <a:cs typeface="Times New Roman" panose="02020603050405020304" pitchFamily="18" charset="0"/>
            </a:endParaRPr>
          </a:p>
        </p:txBody>
      </p:sp>
      <p:pic>
        <p:nvPicPr>
          <p:cNvPr id="7" name="24解析.eps" descr="id:2147489330;FounderCES"/>
          <p:cNvPicPr/>
          <p:nvPr/>
        </p:nvPicPr>
        <p:blipFill>
          <a:blip r:embed="rId3"/>
          <a:stretch>
            <a:fillRect/>
          </a:stretch>
        </p:blipFill>
        <p:spPr>
          <a:xfrm>
            <a:off x="386732" y="4172736"/>
            <a:ext cx="840740" cy="299720"/>
          </a:xfrm>
          <a:prstGeom prst="rect">
            <a:avLst/>
          </a:prstGeom>
        </p:spPr>
      </p:pic>
    </p:spTree>
    <p:extLst>
      <p:ext uri="{BB962C8B-B14F-4D97-AF65-F5344CB8AC3E}">
        <p14:creationId xmlns:p14="http://schemas.microsoft.com/office/powerpoint/2010/main" val="4216828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763863" y="692696"/>
            <a:ext cx="6275045" cy="644656"/>
          </a:xfrm>
          <a:prstGeom prst="rect">
            <a:avLst/>
          </a:prstGeom>
        </p:spPr>
      </p:pic>
      <p:pic>
        <p:nvPicPr>
          <p:cNvPr id="4" name="知识点1.eps" descr="id:2147488213;FounderCES"/>
          <p:cNvPicPr/>
          <p:nvPr/>
        </p:nvPicPr>
        <p:blipFill>
          <a:blip r:embed="rId3"/>
          <a:stretch>
            <a:fillRect/>
          </a:stretch>
        </p:blipFill>
        <p:spPr>
          <a:xfrm>
            <a:off x="378106" y="1556792"/>
            <a:ext cx="1409700" cy="389255"/>
          </a:xfrm>
          <a:prstGeom prst="rect">
            <a:avLst/>
          </a:prstGeom>
        </p:spPr>
      </p:pic>
      <p:sp>
        <p:nvSpPr>
          <p:cNvPr id="5" name="内容占位符 4"/>
          <p:cNvSpPr>
            <a:spLocks noGrp="1"/>
          </p:cNvSpPr>
          <p:nvPr>
            <p:ph idx="1"/>
          </p:nvPr>
        </p:nvSpPr>
        <p:spPr>
          <a:xfrm>
            <a:off x="360854" y="1412776"/>
            <a:ext cx="11485848" cy="2795958"/>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铵盐</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的性质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铵盐的物理性质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铵盐多为无色、易溶于水的晶体，都含有铵根离子。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铵盐的化学性质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1990750" y="3573016"/>
            <a:ext cx="6860559" cy="2914125"/>
          </a:xfrm>
          <a:prstGeom prst="rect">
            <a:avLst/>
          </a:prstGeom>
        </p:spPr>
      </p:pic>
    </p:spTree>
    <p:extLst>
      <p:ext uri="{BB962C8B-B14F-4D97-AF65-F5344CB8AC3E}">
        <p14:creationId xmlns:p14="http://schemas.microsoft.com/office/powerpoint/2010/main" val="1909147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0768"/>
                <a:ext cx="11485848" cy="3970318"/>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硝酸</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与金属反应的计算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硝酸与金属反应的常用计算方法：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电子守恒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：硝酸与金属的反应属于氧化还原反应，氮元素得到的电子数目等于金属原子失去的电子数目。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原子</a:t>
                </a:r>
                <a:r>
                  <a:rPr lang="zh-CN" altLang="zh-CN" b="1" spc="1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守恒</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：硝酸与金属反应后，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原子一部分以</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spc="1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的形式存在，另一部分转化为还原产物，这两部分中</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的物质的量之和与反应中消耗的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的物质的量相等</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0768"/>
                <a:ext cx="11485848" cy="3970318"/>
              </a:xfrm>
              <a:blipFill>
                <a:blip r:embed="rId2"/>
                <a:stretch>
                  <a:fillRect l="-796" r="-849" b="-461"/>
                </a:stretch>
              </a:blipFill>
            </p:spPr>
            <p:txBody>
              <a:bodyPr/>
              <a:lstStyle/>
              <a:p>
                <a:r>
                  <a:rPr lang="zh-CN" altLang="en-US">
                    <a:noFill/>
                  </a:rPr>
                  <a:t> </a:t>
                </a:r>
              </a:p>
            </p:txBody>
          </p:sp>
        </mc:Fallback>
      </mc:AlternateContent>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2998862" y="692696"/>
            <a:ext cx="5526812" cy="705082"/>
          </a:xfrm>
          <a:prstGeom prst="rect">
            <a:avLst/>
          </a:prstGeom>
        </p:spPr>
      </p:pic>
      <p:pic>
        <p:nvPicPr>
          <p:cNvPr id="4" name="情境1.eps" descr="id:2147489351;FounderCES"/>
          <p:cNvPicPr/>
          <p:nvPr/>
        </p:nvPicPr>
        <p:blipFill>
          <a:blip r:embed="rId4"/>
          <a:stretch>
            <a:fillRect/>
          </a:stretch>
        </p:blipFill>
        <p:spPr>
          <a:xfrm>
            <a:off x="367999" y="1483043"/>
            <a:ext cx="1228725" cy="431165"/>
          </a:xfrm>
          <a:prstGeom prst="rect">
            <a:avLst/>
          </a:prstGeom>
        </p:spPr>
      </p:pic>
    </p:spTree>
    <p:extLst>
      <p:ext uri="{BB962C8B-B14F-4D97-AF65-F5344CB8AC3E}">
        <p14:creationId xmlns:p14="http://schemas.microsoft.com/office/powerpoint/2010/main" val="3667257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电荷守恒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过量时，反应后溶液中（</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代表金属离子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铁有变价，且＋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价铁能氧化铁单质生成＋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价铁，铁和硝酸反应时，由于硝酸浓度和铁的物质的量不同，生成物也不同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238241"/>
              </a:xfrm>
              <a:blipFill>
                <a:blip r:embed="rId2"/>
                <a:stretch>
                  <a:fillRect l="-796" r="-849" b="-434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939076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b="1" smtClean="0">
                <a:solidFill>
                  <a:srgbClr val="000000"/>
                </a:solidFill>
                <a:ea typeface="宋体" panose="02010600030101010101" pitchFamily="2" charset="-122"/>
                <a:cs typeface="Times New Roman" panose="02020603050405020304" pitchFamily="18" charset="0"/>
              </a:rPr>
              <a:t>5.1</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铜和一定量的浓硝酸反应，当铜完全溶解后，收集到标准状况下的</a:t>
            </a:r>
            <a:r>
              <a:rPr lang="zh-CN" altLang="zh-CN" b="1">
                <a:solidFill>
                  <a:srgbClr val="000000"/>
                </a:solidFill>
                <a:ea typeface="宋体" panose="02010600030101010101" pitchFamily="2" charset="-122"/>
                <a:cs typeface="Times New Roman" panose="02020603050405020304" pitchFamily="18" charset="0"/>
              </a:rPr>
              <a:t>气体</a:t>
            </a:r>
            <a:r>
              <a:rPr lang="en-US" altLang="zh-CN" b="1" smtClean="0">
                <a:solidFill>
                  <a:srgbClr val="000000"/>
                </a:solidFill>
                <a:ea typeface="宋体" panose="02010600030101010101" pitchFamily="2" charset="-122"/>
                <a:cs typeface="Times New Roman" panose="02020603050405020304" pitchFamily="18" charset="0"/>
              </a:rPr>
              <a:t>3.36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，则消耗硝酸的物质的量为（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0.22 m</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.28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0.31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58;FounderCES"/>
          <p:cNvPicPr/>
          <p:nvPr/>
        </p:nvPicPr>
        <p:blipFill>
          <a:blip r:embed="rId2"/>
          <a:stretch>
            <a:fillRect/>
          </a:stretch>
        </p:blipFill>
        <p:spPr>
          <a:xfrm>
            <a:off x="478582" y="908720"/>
            <a:ext cx="1203325" cy="387350"/>
          </a:xfrm>
          <a:prstGeom prst="rect">
            <a:avLst/>
          </a:prstGeom>
        </p:spPr>
      </p:pic>
      <p:pic>
        <p:nvPicPr>
          <p:cNvPr id="4" name="24答案.eps" descr="id:2147489372;FounderCES"/>
          <p:cNvPicPr/>
          <p:nvPr/>
        </p:nvPicPr>
        <p:blipFill>
          <a:blip r:embed="rId3"/>
          <a:stretch>
            <a:fillRect/>
          </a:stretch>
        </p:blipFill>
        <p:spPr>
          <a:xfrm>
            <a:off x="478582" y="3177828"/>
            <a:ext cx="840740" cy="299720"/>
          </a:xfrm>
          <a:prstGeom prst="rect">
            <a:avLst/>
          </a:prstGeom>
        </p:spPr>
      </p:pic>
      <p:sp>
        <p:nvSpPr>
          <p:cNvPr id="5" name="矩形 4"/>
          <p:cNvSpPr/>
          <p:nvPr/>
        </p:nvSpPr>
        <p:spPr>
          <a:xfrm>
            <a:off x="1558702" y="2998693"/>
            <a:ext cx="407484"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3284984"/>
                <a:ext cx="11485848" cy="343401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𝟔𝟒𝐠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.0</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。根据氮原子守恒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消耗的硝酸的物质的量等于生成的硝酸铜中硝酸根离子的物质的量与生成气体中氮原子的物质的量之和。生成的硝酸铜中硝酸根离子的物质的量为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生成气体的物质的量为</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𝟑𝟔𝐋</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𝟒𝐋</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所以消耗的硝酸的物质的量为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3284984"/>
                <a:ext cx="11485848" cy="3434017"/>
              </a:xfrm>
              <a:prstGeom prst="rect">
                <a:avLst/>
              </a:prstGeom>
              <a:blipFill>
                <a:blip r:embed="rId4"/>
                <a:stretch>
                  <a:fillRect l="-796" r="-849" b="-124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365;FounderCES"/>
          <p:cNvPicPr/>
          <p:nvPr/>
        </p:nvPicPr>
        <p:blipFill>
          <a:blip r:embed="rId5"/>
          <a:stretch>
            <a:fillRect/>
          </a:stretch>
        </p:blipFill>
        <p:spPr>
          <a:xfrm>
            <a:off x="446442" y="3663608"/>
            <a:ext cx="840740" cy="299720"/>
          </a:xfrm>
          <a:prstGeom prst="rect">
            <a:avLst/>
          </a:prstGeom>
        </p:spPr>
      </p:pic>
    </p:spTree>
    <p:extLst>
      <p:ext uri="{BB962C8B-B14F-4D97-AF65-F5344CB8AC3E}">
        <p14:creationId xmlns:p14="http://schemas.microsoft.com/office/powerpoint/2010/main" val="227723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氨气</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的实验室制法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情境2.eps" descr="id:2147489379;FounderCES"/>
          <p:cNvPicPr/>
          <p:nvPr/>
        </p:nvPicPr>
        <p:blipFill>
          <a:blip r:embed="rId2"/>
          <a:stretch>
            <a:fillRect/>
          </a:stretch>
        </p:blipFill>
        <p:spPr>
          <a:xfrm>
            <a:off x="478582" y="926955"/>
            <a:ext cx="1228725" cy="431165"/>
          </a:xfrm>
          <a:prstGeom prst="rect">
            <a:avLst/>
          </a:prstGeom>
        </p:spPr>
      </p:pic>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2998862" y="1313102"/>
            <a:ext cx="5904656" cy="5215468"/>
          </a:xfrm>
          <a:prstGeom prst="rect">
            <a:avLst/>
          </a:prstGeom>
        </p:spPr>
      </p:pic>
      <p:pic>
        <p:nvPicPr>
          <p:cNvPr id="10" name="图片 9"/>
          <p:cNvPicPr>
            <a:picLocks noChangeAspect="1"/>
          </p:cNvPicPr>
          <p:nvPr/>
        </p:nvPicPr>
        <p:blipFill>
          <a:blip r:embed="rId4"/>
          <a:stretch>
            <a:fillRect/>
          </a:stretch>
        </p:blipFill>
        <p:spPr>
          <a:xfrm>
            <a:off x="3862958" y="6021288"/>
            <a:ext cx="4896544" cy="576064"/>
          </a:xfrm>
          <a:prstGeom prst="rect">
            <a:avLst/>
          </a:prstGeom>
        </p:spPr>
      </p:pic>
    </p:spTree>
    <p:extLst>
      <p:ext uri="{BB962C8B-B14F-4D97-AF65-F5344CB8AC3E}">
        <p14:creationId xmlns:p14="http://schemas.microsoft.com/office/powerpoint/2010/main" val="5367848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304155" y="1412776"/>
            <a:ext cx="7582102" cy="3879765"/>
          </a:xfrm>
          <a:prstGeom prst="rect">
            <a:avLst/>
          </a:prstGeom>
        </p:spPr>
      </p:pic>
    </p:spTree>
    <p:extLst>
      <p:ext uri="{BB962C8B-B14F-4D97-AF65-F5344CB8AC3E}">
        <p14:creationId xmlns:p14="http://schemas.microsoft.com/office/powerpoint/2010/main" val="2885684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87401"/>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江苏镇江丹阳高一期末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）锂与液氨（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沸点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ea typeface="宋体" panose="02010600030101010101" pitchFamily="2" charset="-122"/>
                    <a:cs typeface="Times New Roman" panose="02020603050405020304" pitchFamily="18" charset="0"/>
                  </a:rPr>
                  <a:t>3.5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）发生的反应为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，反应装置如图所示（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夹持装置略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可以为碱石灰或生石灰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乙是安全瓶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可以防倒吸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冷却溶剂</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可以是冰水混合物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戊中碱石灰可以防止空气进入丁中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影响实验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87401"/>
              </a:xfrm>
              <a:blipFill>
                <a:blip r:embed="rId2"/>
                <a:stretch>
                  <a:fillRect l="-796" r="-849" b="-894"/>
                </a:stretch>
              </a:blipFill>
            </p:spPr>
            <p:txBody>
              <a:bodyPr/>
              <a:lstStyle/>
              <a:p>
                <a:r>
                  <a:rPr lang="zh-CN" altLang="en-US">
                    <a:noFill/>
                  </a:rPr>
                  <a:t> </a:t>
                </a:r>
              </a:p>
            </p:txBody>
          </p:sp>
        </mc:Fallback>
      </mc:AlternateContent>
      <p:pic>
        <p:nvPicPr>
          <p:cNvPr id="3" name="24典例2.eps" descr="id:2147489386;FounderCES"/>
          <p:cNvPicPr/>
          <p:nvPr/>
        </p:nvPicPr>
        <p:blipFill>
          <a:blip r:embed="rId3"/>
          <a:stretch>
            <a:fillRect/>
          </a:stretch>
        </p:blipFill>
        <p:spPr>
          <a:xfrm>
            <a:off x="478582" y="908720"/>
            <a:ext cx="1203325" cy="387350"/>
          </a:xfrm>
          <a:prstGeom prst="rect">
            <a:avLst/>
          </a:prstGeom>
        </p:spPr>
      </p:pic>
      <p:pic>
        <p:nvPicPr>
          <p:cNvPr id="4" name="图片 3"/>
          <p:cNvPicPr>
            <a:picLocks noChangeAspect="1"/>
          </p:cNvPicPr>
          <p:nvPr/>
        </p:nvPicPr>
        <p:blipFill>
          <a:blip r:embed="rId4"/>
          <a:stretch>
            <a:fillRect/>
          </a:stretch>
        </p:blipFill>
        <p:spPr>
          <a:xfrm>
            <a:off x="6023198" y="2132856"/>
            <a:ext cx="5132222" cy="2004011"/>
          </a:xfrm>
          <a:prstGeom prst="rect">
            <a:avLst/>
          </a:prstGeom>
        </p:spPr>
      </p:pic>
      <p:pic>
        <p:nvPicPr>
          <p:cNvPr id="5" name="24答案.eps" descr="id:2147489407;FounderCES"/>
          <p:cNvPicPr/>
          <p:nvPr/>
        </p:nvPicPr>
        <p:blipFill>
          <a:blip r:embed="rId5"/>
          <a:stretch>
            <a:fillRect/>
          </a:stretch>
        </p:blipFill>
        <p:spPr>
          <a:xfrm>
            <a:off x="397320" y="4996121"/>
            <a:ext cx="840740" cy="299720"/>
          </a:xfrm>
          <a:prstGeom prst="rect">
            <a:avLst/>
          </a:prstGeom>
        </p:spPr>
      </p:pic>
      <p:sp>
        <p:nvSpPr>
          <p:cNvPr id="6" name="矩形 5"/>
          <p:cNvSpPr/>
          <p:nvPr/>
        </p:nvSpPr>
        <p:spPr>
          <a:xfrm>
            <a:off x="1342678" y="4797152"/>
            <a:ext cx="407484"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3349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与浓氨水反应制备氨气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可以为碱石灰或生石灰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乙装置作安全瓶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可以防倒吸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丙装置用于干燥氨气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丁装置中锂与液氨反应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液氨的沸点为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冰水混合物的温度为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不能使氨气液化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冷却溶剂</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不能选冰水混合物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戊中碱石灰可以防止空气进入丁中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影响实验进行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3" name="24解析.eps" descr="id:2147489400;FounderCES"/>
          <p:cNvPicPr/>
          <p:nvPr/>
        </p:nvPicPr>
        <p:blipFill>
          <a:blip r:embed="rId2"/>
          <a:stretch>
            <a:fillRect/>
          </a:stretch>
        </p:blipFill>
        <p:spPr>
          <a:xfrm>
            <a:off x="478582" y="980728"/>
            <a:ext cx="840740" cy="299720"/>
          </a:xfrm>
          <a:prstGeom prst="rect">
            <a:avLst/>
          </a:prstGeom>
        </p:spPr>
      </p:pic>
      <p:pic>
        <p:nvPicPr>
          <p:cNvPr id="4" name="图片 3"/>
          <p:cNvPicPr>
            <a:picLocks noChangeAspect="1"/>
          </p:cNvPicPr>
          <p:nvPr/>
        </p:nvPicPr>
        <p:blipFill>
          <a:blip r:embed="rId3"/>
          <a:stretch>
            <a:fillRect/>
          </a:stretch>
        </p:blipFill>
        <p:spPr>
          <a:xfrm>
            <a:off x="2350790" y="3789040"/>
            <a:ext cx="6454374" cy="2520280"/>
          </a:xfrm>
          <a:prstGeom prst="rect">
            <a:avLst/>
          </a:prstGeom>
        </p:spPr>
      </p:pic>
    </p:spTree>
    <p:extLst>
      <p:ext uri="{BB962C8B-B14F-4D97-AF65-F5344CB8AC3E}">
        <p14:creationId xmlns:p14="http://schemas.microsoft.com/office/powerpoint/2010/main" val="4192186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制取氨气通常有两种方法：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用固体氢氧化钙与氯化铵共热；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在常温下用固体氢氧化钠与浓氨水作用。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）下面的制取装置图中，方法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应选用装置</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89414;FounderCES"/>
          <p:cNvPicPr/>
          <p:nvPr/>
        </p:nvPicPr>
        <p:blipFill>
          <a:blip r:embed="rId2"/>
          <a:stretch>
            <a:fillRect/>
          </a:stretch>
        </p:blipFill>
        <p:spPr>
          <a:xfrm>
            <a:off x="360854" y="908720"/>
            <a:ext cx="1203325" cy="387350"/>
          </a:xfrm>
          <a:prstGeom prst="rect">
            <a:avLst/>
          </a:prstGeom>
        </p:spPr>
      </p:pic>
      <p:pic>
        <p:nvPicPr>
          <p:cNvPr id="4" name="24答案.eps" descr="id:2147489435;FounderCES"/>
          <p:cNvPicPr/>
          <p:nvPr/>
        </p:nvPicPr>
        <p:blipFill>
          <a:blip r:embed="rId3"/>
          <a:stretch>
            <a:fillRect/>
          </a:stretch>
        </p:blipFill>
        <p:spPr>
          <a:xfrm>
            <a:off x="437136" y="5045948"/>
            <a:ext cx="840740" cy="299720"/>
          </a:xfrm>
          <a:prstGeom prst="rect">
            <a:avLst/>
          </a:prstGeom>
        </p:spPr>
      </p:pic>
      <p:sp>
        <p:nvSpPr>
          <p:cNvPr id="5" name="矩形 4"/>
          <p:cNvSpPr/>
          <p:nvPr/>
        </p:nvSpPr>
        <p:spPr>
          <a:xfrm>
            <a:off x="1417506" y="4964975"/>
            <a:ext cx="407484" cy="461665"/>
          </a:xfrm>
          <a:prstGeom prst="rect">
            <a:avLst/>
          </a:prstGeom>
        </p:spPr>
        <p:txBody>
          <a:bodyPr wrap="none">
            <a:spAutoFit/>
          </a:bodyPr>
          <a:lstStyle/>
          <a:p>
            <a:r>
              <a:rPr lang="en-US" altLang="zh-CN" sz="2400">
                <a:solidFill>
                  <a:srgbClr val="000000"/>
                </a:solidFill>
              </a:rPr>
              <a:t>A</a:t>
            </a:r>
            <a:endParaRPr lang="zh-CN" altLang="en-US"/>
          </a:p>
        </p:txBody>
      </p:sp>
      <p:pic>
        <p:nvPicPr>
          <p:cNvPr id="6" name="24解析.eps" descr="id:2147489428;FounderCES"/>
          <p:cNvPicPr/>
          <p:nvPr/>
        </p:nvPicPr>
        <p:blipFill>
          <a:blip r:embed="rId4"/>
          <a:stretch>
            <a:fillRect/>
          </a:stretch>
        </p:blipFill>
        <p:spPr>
          <a:xfrm>
            <a:off x="388374" y="5591001"/>
            <a:ext cx="840740" cy="299720"/>
          </a:xfrm>
          <a:prstGeom prst="rect">
            <a:avLst/>
          </a:prstGeom>
        </p:spPr>
      </p:pic>
      <p:sp>
        <p:nvSpPr>
          <p:cNvPr id="7" name="矩形 6"/>
          <p:cNvSpPr/>
          <p:nvPr/>
        </p:nvSpPr>
        <p:spPr>
          <a:xfrm>
            <a:off x="319627" y="5397023"/>
            <a:ext cx="11527075" cy="1200329"/>
          </a:xfrm>
          <a:prstGeom prst="rect">
            <a:avLst/>
          </a:prstGeom>
        </p:spPr>
        <p:txBody>
          <a:bodyPr wrap="square">
            <a:spAutoFit/>
          </a:bodyPr>
          <a:lstStyle/>
          <a:p>
            <a:pPr algn="just">
              <a:lnSpc>
                <a:spcPct val="150000"/>
              </a:lnSpc>
              <a:spcAft>
                <a:spcPts val="0"/>
              </a:spcAft>
              <a:tabLst>
                <a:tab pos="5941060" algn="l"/>
              </a:tabLst>
            </a:pPr>
            <a:r>
              <a:rPr lang="en-US" altLang="zh-CN" sz="2400" smtClean="0">
                <a:solidFill>
                  <a:srgbClr val="000000"/>
                </a:solidFill>
                <a:cs typeface="Times New Roman" panose="02020603050405020304" pitchFamily="18" charset="0"/>
              </a:rPr>
              <a:t>              A</a:t>
            </a:r>
            <a:r>
              <a:rPr lang="zh-CN" altLang="zh-CN" sz="2400">
                <a:solidFill>
                  <a:srgbClr val="000000"/>
                </a:solidFill>
                <a:ea typeface="楷体" panose="02010609060101010101" pitchFamily="49" charset="-122"/>
                <a:cs typeface="Times New Roman" panose="02020603050405020304" pitchFamily="18" charset="0"/>
              </a:rPr>
              <a:t>装置适用于固体与固体加热制气体</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装置适用于液体与固体</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或液体</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常温制气体。</a:t>
            </a:r>
            <a:endParaRPr lang="zh-CN" altLang="zh-CN" sz="1050">
              <a:solidFill>
                <a:srgbClr val="000000"/>
              </a:solidFill>
              <a:cs typeface="Times New Roman" panose="02020603050405020304" pitchFamily="18" charset="0"/>
            </a:endParaRPr>
          </a:p>
        </p:txBody>
      </p:sp>
      <p:pic>
        <p:nvPicPr>
          <p:cNvPr id="8" name="图片 7"/>
          <p:cNvPicPr>
            <a:picLocks noChangeAspect="1"/>
          </p:cNvPicPr>
          <p:nvPr/>
        </p:nvPicPr>
        <p:blipFill>
          <a:blip r:embed="rId5"/>
          <a:stretch>
            <a:fillRect/>
          </a:stretch>
        </p:blipFill>
        <p:spPr>
          <a:xfrm>
            <a:off x="4712407" y="2939407"/>
            <a:ext cx="3152650" cy="2502570"/>
          </a:xfrm>
          <a:prstGeom prst="rect">
            <a:avLst/>
          </a:prstGeom>
        </p:spPr>
      </p:pic>
    </p:spTree>
    <p:extLst>
      <p:ext uri="{BB962C8B-B14F-4D97-AF65-F5344CB8AC3E}">
        <p14:creationId xmlns:p14="http://schemas.microsoft.com/office/powerpoint/2010/main" val="70427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）检验集气瓶中是否收集满氨气的方法是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89435;FounderCES"/>
          <p:cNvPicPr/>
          <p:nvPr/>
        </p:nvPicPr>
        <p:blipFill>
          <a:blip r:embed="rId2"/>
          <a:stretch>
            <a:fillRect/>
          </a:stretch>
        </p:blipFill>
        <p:spPr>
          <a:xfrm>
            <a:off x="380067" y="4725328"/>
            <a:ext cx="840740" cy="299720"/>
          </a:xfrm>
          <a:prstGeom prst="rect">
            <a:avLst/>
          </a:prstGeom>
        </p:spPr>
      </p:pic>
      <p:sp>
        <p:nvSpPr>
          <p:cNvPr id="4" name="矩形 3"/>
          <p:cNvSpPr/>
          <p:nvPr/>
        </p:nvSpPr>
        <p:spPr>
          <a:xfrm>
            <a:off x="380068" y="4533111"/>
            <a:ext cx="11466634" cy="1200329"/>
          </a:xfrm>
          <a:prstGeom prst="rect">
            <a:avLst/>
          </a:prstGeom>
        </p:spPr>
        <p:txBody>
          <a:bodyPr wrap="square">
            <a:spAutoFit/>
          </a:bodyPr>
          <a:lstStyle/>
          <a:p>
            <a:pPr algn="just">
              <a:lnSpc>
                <a:spcPct val="150000"/>
              </a:lnSpc>
              <a:spcAft>
                <a:spcPts val="0"/>
              </a:spcAft>
              <a:tabLst>
                <a:tab pos="594106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将</a:t>
            </a:r>
            <a:r>
              <a:rPr lang="zh-CN" altLang="zh-CN" sz="2400">
                <a:solidFill>
                  <a:srgbClr val="000000"/>
                </a:solidFill>
                <a:ea typeface="楷体" panose="02010609060101010101" pitchFamily="49" charset="-122"/>
                <a:cs typeface="Times New Roman" panose="02020603050405020304" pitchFamily="18" charset="0"/>
              </a:rPr>
              <a:t>湿润的红色石蕊试纸放在集气瓶瓶口处</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如果试纸变蓝</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说明气体已收集满</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合理即可</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解析.eps" descr="id:2147489428;FounderCES"/>
          <p:cNvPicPr/>
          <p:nvPr/>
        </p:nvPicPr>
        <p:blipFill>
          <a:blip r:embed="rId3"/>
          <a:stretch>
            <a:fillRect/>
          </a:stretch>
        </p:blipFill>
        <p:spPr>
          <a:xfrm>
            <a:off x="380067" y="5937776"/>
            <a:ext cx="840740" cy="299720"/>
          </a:xfrm>
          <a:prstGeom prst="rect">
            <a:avLst/>
          </a:prstGeom>
        </p:spPr>
      </p:pic>
      <p:sp>
        <p:nvSpPr>
          <p:cNvPr id="6" name="矩形 5"/>
          <p:cNvSpPr/>
          <p:nvPr/>
        </p:nvSpPr>
        <p:spPr>
          <a:xfrm>
            <a:off x="1342678" y="5847655"/>
            <a:ext cx="5389617"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检验</a:t>
            </a:r>
            <a:r>
              <a:rPr lang="en-US" altLang="zh-CN" sz="2400">
                <a:solidFill>
                  <a:srgbClr val="000000"/>
                </a:solidFill>
              </a:rPr>
              <a:t>NH</a:t>
            </a:r>
            <a:r>
              <a:rPr lang="en-US" altLang="zh-CN" sz="2400" baseline="-25000">
                <a:solidFill>
                  <a:srgbClr val="000000"/>
                </a:solidFill>
              </a:rPr>
              <a:t>3</a:t>
            </a:r>
            <a:r>
              <a:rPr lang="zh-CN" altLang="zh-CN" sz="2400">
                <a:solidFill>
                  <a:srgbClr val="000000"/>
                </a:solidFill>
                <a:ea typeface="楷体" panose="02010609060101010101" pitchFamily="49" charset="-122"/>
                <a:cs typeface="Times New Roman" panose="02020603050405020304" pitchFamily="18" charset="0"/>
              </a:rPr>
              <a:t>一般用湿润的红色石蕊试纸。</a:t>
            </a:r>
            <a:endParaRPr lang="zh-CN" altLang="en-US"/>
          </a:p>
        </p:txBody>
      </p:sp>
      <p:pic>
        <p:nvPicPr>
          <p:cNvPr id="7" name="图片 6"/>
          <p:cNvPicPr>
            <a:picLocks noChangeAspect="1"/>
          </p:cNvPicPr>
          <p:nvPr/>
        </p:nvPicPr>
        <p:blipFill>
          <a:blip r:embed="rId4"/>
          <a:stretch>
            <a:fillRect/>
          </a:stretch>
        </p:blipFill>
        <p:spPr>
          <a:xfrm>
            <a:off x="3574926" y="1436583"/>
            <a:ext cx="3672408" cy="2915153"/>
          </a:xfrm>
          <a:prstGeom prst="rect">
            <a:avLst/>
          </a:prstGeom>
        </p:spPr>
      </p:pic>
    </p:spTree>
    <p:extLst>
      <p:ext uri="{BB962C8B-B14F-4D97-AF65-F5344CB8AC3E}">
        <p14:creationId xmlns:p14="http://schemas.microsoft.com/office/powerpoint/2010/main" val="151015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249527"/>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的检验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可取少量液体注入试管中，再加入浓烧碱溶液，微热，然后用湿润的红色石蕊试纸或蘸有浓盐酸的玻璃棒检验生成的气体。试纸变蓝或有白烟产生，说明样品中含有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2249527"/>
              </a:xfrm>
              <a:blipFill>
                <a:blip r:embed="rId2"/>
                <a:stretch>
                  <a:fillRect l="-796" r="-849" b="-542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89997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8220;FounderCES"/>
          <p:cNvPicPr/>
          <p:nvPr/>
        </p:nvPicPr>
        <p:blipFill>
          <a:blip r:embed="rId2"/>
          <a:stretch>
            <a:fillRect/>
          </a:stretch>
        </p:blipFill>
        <p:spPr>
          <a:xfrm>
            <a:off x="461330" y="900094"/>
            <a:ext cx="1504950" cy="399415"/>
          </a:xfrm>
          <a:prstGeom prst="rect">
            <a:avLst/>
          </a:prstGeom>
        </p:spPr>
      </p:pic>
      <p:sp>
        <p:nvSpPr>
          <p:cNvPr id="9" name="内容占位符 8"/>
          <p:cNvSpPr>
            <a:spLocks noGrp="1"/>
          </p:cNvSpPr>
          <p:nvPr>
            <p:ph idx="1"/>
          </p:nvPr>
        </p:nvSpPr>
        <p:spPr>
          <a:xfrm>
            <a:off x="360854" y="764704"/>
            <a:ext cx="11485848" cy="1130246"/>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常见</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氮肥及其使用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氮肥</a:t>
            </a:r>
            <a:endParaRPr lang="zh-CN" altLang="en-US"/>
          </a:p>
        </p:txBody>
      </p:sp>
      <p:graphicFrame>
        <p:nvGraphicFramePr>
          <p:cNvPr id="2" name="表格 1"/>
          <p:cNvGraphicFramePr>
            <a:graphicFrameLocks noGrp="1"/>
          </p:cNvGraphicFramePr>
          <p:nvPr>
            <p:extLst>
              <p:ext uri="{D42A27DB-BD31-4B8C-83A1-F6EECF244321}">
                <p14:modId xmlns:p14="http://schemas.microsoft.com/office/powerpoint/2010/main" val="4021844852"/>
              </p:ext>
            </p:extLst>
          </p:nvPr>
        </p:nvGraphicFramePr>
        <p:xfrm>
          <a:off x="523158" y="1920200"/>
          <a:ext cx="11161239" cy="4389120"/>
        </p:xfrm>
        <a:graphic>
          <a:graphicData uri="http://schemas.openxmlformats.org/drawingml/2006/table">
            <a:tbl>
              <a:tblPr firstRow="1" firstCol="1" bandRow="1"/>
              <a:tblGrid>
                <a:gridCol w="1971648">
                  <a:extLst>
                    <a:ext uri="{9D8B030D-6E8A-4147-A177-3AD203B41FA5}">
                      <a16:colId xmlns:a16="http://schemas.microsoft.com/office/drawing/2014/main" val="3930252659"/>
                    </a:ext>
                  </a:extLst>
                </a:gridCol>
                <a:gridCol w="2304256">
                  <a:extLst>
                    <a:ext uri="{9D8B030D-6E8A-4147-A177-3AD203B41FA5}">
                      <a16:colId xmlns:a16="http://schemas.microsoft.com/office/drawing/2014/main" val="904742377"/>
                    </a:ext>
                  </a:extLst>
                </a:gridCol>
                <a:gridCol w="3312368">
                  <a:extLst>
                    <a:ext uri="{9D8B030D-6E8A-4147-A177-3AD203B41FA5}">
                      <a16:colId xmlns:a16="http://schemas.microsoft.com/office/drawing/2014/main" val="3463487255"/>
                    </a:ext>
                  </a:extLst>
                </a:gridCol>
                <a:gridCol w="3572967">
                  <a:extLst>
                    <a:ext uri="{9D8B030D-6E8A-4147-A177-3AD203B41FA5}">
                      <a16:colId xmlns:a16="http://schemas.microsoft.com/office/drawing/2014/main" val="4055430493"/>
                    </a:ext>
                  </a:extLst>
                </a:gridCol>
              </a:tblGrid>
              <a:tr h="211218">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氮肥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俗名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31288147"/>
                  </a:ext>
                </a:extLst>
              </a:tr>
              <a:tr h="316826">
                <a:tc rowSpan="4">
                  <a:txBody>
                    <a:bodyPr/>
                    <a:lstStyle/>
                    <a:p>
                      <a:pPr algn="ctr" hangingPunct="0">
                        <a:lnSpc>
                          <a:spcPct val="150000"/>
                        </a:lnSpc>
                        <a:spcAft>
                          <a:spcPts val="0"/>
                        </a:spcAft>
                        <a:tabLst>
                          <a:tab pos="594106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铵态氮肥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硫铵、肥田粉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58781713"/>
                  </a:ext>
                </a:extLst>
              </a:tr>
              <a:tr h="211218">
                <a:tc vMerge="1">
                  <a:txBody>
                    <a:bodyPr/>
                    <a:lstStyle/>
                    <a:p>
                      <a:endParaRPr lang="zh-CN" altLang="en-US"/>
                    </a:p>
                  </a:txBody>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氯化铵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39345201"/>
                  </a:ext>
                </a:extLst>
              </a:tr>
              <a:tr h="211218">
                <a:tc vMerge="1">
                  <a:txBody>
                    <a:bodyPr/>
                    <a:lstStyle/>
                    <a:p>
                      <a:endParaRPr lang="zh-CN" altLang="en-US"/>
                    </a:p>
                  </a:txBody>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碳酸氢铵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58503035"/>
                  </a:ext>
                </a:extLst>
              </a:tr>
              <a:tr h="211218">
                <a:tc vMerge="1">
                  <a:txBody>
                    <a:bodyPr/>
                    <a:lstStyle/>
                    <a:p>
                      <a:endParaRPr lang="zh-CN" altLang="en-US"/>
                    </a:p>
                  </a:txBody>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32250601"/>
                  </a:ext>
                </a:extLst>
              </a:tr>
              <a:tr h="105616">
                <a:tc rowSpan="2">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硝态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氮肥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BlToTr w="12700" cap="flat" cmpd="sng" algn="ctr">
                      <a:solidFill>
                        <a:srgbClr val="39B97A"/>
                      </a:solidFill>
                      <a:prstDash val="solid"/>
                      <a:round/>
                      <a:headEnd type="none" w="med" len="med"/>
                      <a:tailEnd type="none" w="med" len="med"/>
                    </a:lnBlToTr>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98067106"/>
                  </a:ext>
                </a:extLst>
              </a:tr>
              <a:tr h="316826">
                <a:tc vMerge="1">
                  <a:txBody>
                    <a:bodyPr/>
                    <a:lstStyle/>
                    <a:p>
                      <a:endParaRPr lang="zh-CN" altLang="en-US"/>
                    </a:p>
                  </a:txBody>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BlToTr w="12700" cap="flat" cmpd="sng" algn="ctr">
                      <a:solidFill>
                        <a:srgbClr val="39B97A"/>
                      </a:solidFill>
                      <a:prstDash val="solid"/>
                      <a:round/>
                      <a:headEnd type="none" w="med" len="med"/>
                      <a:tailEnd type="none" w="med" len="med"/>
                    </a:lnBlToTr>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79906582"/>
                  </a:ext>
                </a:extLst>
              </a:tr>
              <a:tr h="316826">
                <a:tc>
                  <a:txBody>
                    <a:bodyPr/>
                    <a:lstStyle/>
                    <a:p>
                      <a:pPr algn="ctr" hangingPunct="0">
                        <a:lnSpc>
                          <a:spcPct val="150000"/>
                        </a:lnSpc>
                        <a:spcAft>
                          <a:spcPts val="0"/>
                        </a:spcAft>
                        <a:tabLst>
                          <a:tab pos="594106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有机态</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氮肥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尿素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81245326"/>
                  </a:ext>
                </a:extLst>
              </a:tr>
            </a:tbl>
          </a:graphicData>
        </a:graphic>
      </p:graphicFrame>
      <p:cxnSp>
        <p:nvCxnSpPr>
          <p:cNvPr id="10" name="直接连接符 9"/>
          <p:cNvCxnSpPr/>
          <p:nvPr/>
        </p:nvCxnSpPr>
        <p:spPr>
          <a:xfrm flipV="1">
            <a:off x="4799062" y="5779386"/>
            <a:ext cx="3312368" cy="504056"/>
          </a:xfrm>
          <a:prstGeom prst="line">
            <a:avLst/>
          </a:prstGeom>
          <a:ln>
            <a:solidFill>
              <a:srgbClr val="39B97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472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12140"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铵态氮肥使用注意事项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贮存时，应密封并放在阴凉处；施用时，应埋在土壤中，并避免与碱性肥料（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如草木灰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）混用，以保证肥效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16032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350790" y="692696"/>
            <a:ext cx="6850505" cy="637559"/>
          </a:xfrm>
          <a:prstGeom prst="rect">
            <a:avLst/>
          </a:prstGeom>
        </p:spPr>
      </p:pic>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1340768"/>
                <a:ext cx="11485848" cy="2006703"/>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氨气的实验室制法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发生装置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：固－固加热型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1340768"/>
                <a:ext cx="11485848" cy="2006703"/>
              </a:xfrm>
              <a:blipFill>
                <a:blip r:embed="rId3"/>
                <a:stretch>
                  <a:fillRect l="-796" b="-3040"/>
                </a:stretch>
              </a:blipFill>
            </p:spPr>
            <p:txBody>
              <a:bodyPr/>
              <a:lstStyle/>
              <a:p>
                <a:r>
                  <a:rPr lang="zh-CN" altLang="en-US">
                    <a:noFill/>
                  </a:rPr>
                  <a:t> </a:t>
                </a:r>
              </a:p>
            </p:txBody>
          </p:sp>
        </mc:Fallback>
      </mc:AlternateContent>
      <p:pic>
        <p:nvPicPr>
          <p:cNvPr id="6" name="要点1.eps" descr="id:2147489218;FounderCES"/>
          <p:cNvPicPr/>
          <p:nvPr/>
        </p:nvPicPr>
        <p:blipFill>
          <a:blip r:embed="rId4"/>
          <a:stretch>
            <a:fillRect/>
          </a:stretch>
        </p:blipFill>
        <p:spPr>
          <a:xfrm>
            <a:off x="328672" y="1484784"/>
            <a:ext cx="1228725" cy="431165"/>
          </a:xfrm>
          <a:prstGeom prst="rect">
            <a:avLst/>
          </a:prstGeom>
        </p:spPr>
      </p:pic>
      <p:pic>
        <p:nvPicPr>
          <p:cNvPr id="7" name="l26.jpg" descr="id:2147489225;FounderCES"/>
          <p:cNvPicPr/>
          <p:nvPr/>
        </p:nvPicPr>
        <p:blipFill>
          <a:blip r:embed="rId5"/>
          <a:stretch>
            <a:fillRect/>
          </a:stretch>
        </p:blipFill>
        <p:spPr>
          <a:xfrm>
            <a:off x="3790950" y="3287901"/>
            <a:ext cx="3124200" cy="3162300"/>
          </a:xfrm>
          <a:prstGeom prst="rect">
            <a:avLst/>
          </a:prstGeom>
        </p:spPr>
      </p:pic>
    </p:spTree>
    <p:extLst>
      <p:ext uri="{BB962C8B-B14F-4D97-AF65-F5344CB8AC3E}">
        <p14:creationId xmlns:p14="http://schemas.microsoft.com/office/powerpoint/2010/main" val="1437492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）收集装置和反应装置的试管和导管必须是干燥的。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）发生装置的试管口</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略向下倾斜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）由于氨气的密度比空气的密度小，因此收集氨气时，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导管应插入试管的底部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）加热温度不宜过高，用酒精灯外焰微热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54122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净化装置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碱石灰固体（</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或氢氧化钠固体</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的干燥管（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收集方法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向下排空气法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尾气吸收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：用稀硫酸浸湿棉花，吸收氨气，防止多余的氨气逸出污染空气。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验满方法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）将湿润的红色石蕊试纸放在试管口，若试纸变蓝，则说明氨气已收集满。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）用玻璃棒蘸取浓盐酸靠近试管口，若产生白烟，则说明氨气已收集满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1010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88304;FounderCES"/>
          <p:cNvPicPr/>
          <p:nvPr/>
        </p:nvPicPr>
        <p:blipFill>
          <a:blip r:embed="rId2"/>
          <a:stretch>
            <a:fillRect/>
          </a:stretch>
        </p:blipFill>
        <p:spPr>
          <a:xfrm>
            <a:off x="507048" y="908720"/>
            <a:ext cx="1203325" cy="387350"/>
          </a:xfrm>
          <a:prstGeom prst="rect">
            <a:avLst/>
          </a:prstGeom>
        </p:spPr>
      </p:pic>
      <p:pic>
        <p:nvPicPr>
          <p:cNvPr id="7" name="24答案.eps" descr="id:2147488333;FounderCES"/>
          <p:cNvPicPr/>
          <p:nvPr/>
        </p:nvPicPr>
        <p:blipFill>
          <a:blip r:embed="rId3"/>
          <a:stretch>
            <a:fillRect/>
          </a:stretch>
        </p:blipFill>
        <p:spPr>
          <a:xfrm>
            <a:off x="406574" y="6076044"/>
            <a:ext cx="840740" cy="299720"/>
          </a:xfrm>
          <a:prstGeom prst="rect">
            <a:avLst/>
          </a:prstGeom>
        </p:spPr>
      </p:pic>
      <p:sp>
        <p:nvSpPr>
          <p:cNvPr id="3" name="内容占位符 2"/>
          <p:cNvSpPr>
            <a:spLocks noGrp="1"/>
          </p:cNvSpPr>
          <p:nvPr>
            <p:ph idx="1"/>
          </p:nvPr>
        </p:nvSpPr>
        <p:spPr>
          <a:xfrm>
            <a:off x="360854" y="1342509"/>
            <a:ext cx="11485848" cy="4662815"/>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实验室制取少量干燥的氨气涉及下列装置，其中正确的是（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是氨气发生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是氨气发生装置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是氨气吸收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是氨气收集、检验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3286894" y="1916832"/>
            <a:ext cx="3723639" cy="2941585"/>
          </a:xfrm>
          <a:prstGeom prst="rect">
            <a:avLst/>
          </a:prstGeom>
        </p:spPr>
      </p:pic>
      <p:sp>
        <p:nvSpPr>
          <p:cNvPr id="4" name="矩形 3"/>
          <p:cNvSpPr/>
          <p:nvPr/>
        </p:nvSpPr>
        <p:spPr>
          <a:xfrm>
            <a:off x="1312868" y="5877272"/>
            <a:ext cx="389850"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3932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TotalTime>
  <Words>1355</Words>
  <Application>Microsoft Office PowerPoint</Application>
  <PresentationFormat>自定义</PresentationFormat>
  <Paragraphs>134</Paragraphs>
  <Slides>28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28</vt:i4>
      </vt:variant>
    </vt:vector>
  </HeadingPairs>
  <TitlesOfParts>
    <vt:vector size="38"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409</cp:revision>
  <dcterms:created xsi:type="dcterms:W3CDTF">2020-11-06T05:24:00Z</dcterms:created>
  <dcterms:modified xsi:type="dcterms:W3CDTF">2025-09-27T12:21:04Z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